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311" r:id="rId4"/>
    <p:sldId id="280" r:id="rId5"/>
    <p:sldId id="281" r:id="rId6"/>
    <p:sldId id="314" r:id="rId7"/>
    <p:sldId id="315" r:id="rId8"/>
    <p:sldId id="316" r:id="rId9"/>
    <p:sldId id="317" r:id="rId10"/>
    <p:sldId id="286" r:id="rId11"/>
    <p:sldId id="308" r:id="rId12"/>
    <p:sldId id="312" r:id="rId13"/>
    <p:sldId id="297" r:id="rId14"/>
    <p:sldId id="313" r:id="rId15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845"/>
    <a:srgbClr val="007033"/>
    <a:srgbClr val="007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0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638496-5C75-41D9-912A-61D792B0EC61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9F11304-C6A5-44BB-92C8-3760F4E2A0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64E78-D618-4F62-9445-34DA1E1221FD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DE5E1-5BF7-4132-9091-A06CB33F8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33769-DAB7-49EF-BD6F-AEA805AA2FE8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993F4-26D5-4EDE-A3B6-BDF45E6ED5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2257B-02E1-45C5-BA87-12E04BA84D72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7DD7B0-A9FA-49AC-8602-3F6B15514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FD50D-29CD-4F2A-ABA4-2E4A47DDCD23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38CBC-FBAF-4C78-AC6E-CC81F0B36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8AEF7-80F6-4062-8E15-314249A0C6E3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5DABB-F0EB-4647-BDA4-94857033F4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20AAD-6088-41E2-940F-5184E2ECF6F2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5DB4B-5B33-4878-903B-071A4D586C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6389A-5283-493F-8BB9-97A84B9E2E01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4ECFA-8EC0-4416-8681-AB040714D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2EDF9-ABDF-4CA5-B5CE-BBA698262C99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3D1CF3-0784-441F-9BD7-51C839E96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39F6-8644-4BE7-85C3-AB5893FDCB98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7C860-5127-4E10-8A86-B61BF83E94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5C67-DD8E-4947-A637-A021F0FE67BA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4AAB4-93C4-4F2F-BCE8-C0B8ABD217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483E6-459B-4BB0-9AEC-C52FED7232D3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8DFD7-A7AE-4FFA-8DDD-4D72CAAB31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C726A8D-3241-4463-B021-4221FFE008B3}" type="datetimeFigureOut">
              <a:rPr lang="ru-RU"/>
              <a:pPr>
                <a:defRPr/>
              </a:pPr>
              <a:t>15.11.2023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C8E371-1458-47FB-819F-31E032D445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872814" y="2652713"/>
            <a:ext cx="10468598" cy="1189038"/>
          </a:xfrm>
        </p:spPr>
        <p:txBody>
          <a:bodyPr/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charset="0"/>
                <a:ea typeface="Roboto"/>
                <a:cs typeface="Arial" charset="0"/>
              </a:rPr>
              <a:t>КРАТКАЯ ПРЕЗЕНТАЦИЯ </a:t>
            </a:r>
            <a:br>
              <a:rPr lang="ru-RU" sz="2800" b="1" dirty="0" smtClean="0">
                <a:solidFill>
                  <a:srgbClr val="C00000"/>
                </a:solidFill>
                <a:latin typeface="Arial" charset="0"/>
                <a:ea typeface="Roboto"/>
                <a:cs typeface="Arial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Arial" charset="0"/>
                <a:ea typeface="Roboto"/>
                <a:cs typeface="Arial" charset="0"/>
              </a:rPr>
              <a:t>ОБРАЗОВАТЕЛЬНОЙ ПРОГРАММЫ </a:t>
            </a:r>
            <a:br>
              <a:rPr lang="ru-RU" sz="2800" b="1" dirty="0" smtClean="0">
                <a:solidFill>
                  <a:srgbClr val="C00000"/>
                </a:solidFill>
                <a:latin typeface="Arial" charset="0"/>
                <a:ea typeface="Roboto"/>
                <a:cs typeface="Arial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Arial" charset="0"/>
                <a:ea typeface="Roboto"/>
                <a:cs typeface="Arial" charset="0"/>
              </a:rPr>
              <a:t>ДОШКОЛЬНОГО ОБРАЗОВАНИЯ</a:t>
            </a:r>
          </a:p>
        </p:txBody>
      </p:sp>
      <p:pic>
        <p:nvPicPr>
          <p:cNvPr id="1433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9938" y="0"/>
            <a:ext cx="3054350" cy="265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35113" y="4132634"/>
            <a:ext cx="9144000" cy="16557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400" b="1" dirty="0" smtClean="0">
                <a:solidFill>
                  <a:srgbClr val="007033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МБДОУ «ДЕТСКИЙ САД №6 КОМБИНИРОВАННОГО ВИДА»</a:t>
            </a:r>
            <a:endParaRPr lang="ru-RU" sz="4400" b="1" dirty="0">
              <a:solidFill>
                <a:srgbClr val="007033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3"/>
          <p:cNvSpPr>
            <a:spLocks noChangeArrowheads="1"/>
          </p:cNvSpPr>
          <p:nvPr/>
        </p:nvSpPr>
        <p:spPr bwMode="auto">
          <a:xfrm>
            <a:off x="495655" y="297624"/>
            <a:ext cx="1059678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8000"/>
                </a:solidFill>
              </a:rPr>
              <a:t>Образовательные области, обеспечивающие разностороннее развитие детей в соответствии со стандартом дошкольного образования</a:t>
            </a:r>
            <a:endParaRPr lang="ru-RU" sz="2400" b="1" dirty="0">
              <a:solidFill>
                <a:srgbClr val="00800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69877" y="2187723"/>
            <a:ext cx="2632104" cy="180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Социально-коммуникативное</a:t>
            </a:r>
            <a:endParaRPr lang="ru-RU" sz="2000" b="1" dirty="0"/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673126" y="2187723"/>
            <a:ext cx="2632104" cy="180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Познавательное</a:t>
            </a:r>
            <a:endParaRPr lang="ru-RU" sz="2000" b="1" dirty="0"/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876375" y="2187723"/>
            <a:ext cx="2632104" cy="180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Речевое развитие</a:t>
            </a:r>
            <a:endParaRPr lang="ru-RU" sz="20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32333" y="4314201"/>
            <a:ext cx="2632104" cy="180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Художественно-эстетическое</a:t>
            </a:r>
            <a:endParaRPr lang="ru-RU" sz="2000" b="1" dirty="0"/>
          </a:p>
          <a:p>
            <a:pPr algn="ctr"/>
            <a:r>
              <a:rPr lang="ru-RU" sz="2000" b="1" dirty="0"/>
              <a:t>развитие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25014" y="4314201"/>
            <a:ext cx="2632104" cy="18000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Физическое</a:t>
            </a:r>
            <a:endParaRPr lang="ru-RU" sz="2000" b="1" dirty="0"/>
          </a:p>
          <a:p>
            <a:pPr algn="ctr"/>
            <a:r>
              <a:rPr lang="ru-RU" sz="2000" b="1" dirty="0"/>
              <a:t>развитие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1"/>
          <p:cNvSpPr>
            <a:spLocks noChangeArrowheads="1"/>
          </p:cNvSpPr>
          <p:nvPr/>
        </p:nvSpPr>
        <p:spPr bwMode="auto">
          <a:xfrm>
            <a:off x="1170775" y="515166"/>
            <a:ext cx="96616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000"/>
                </a:solidFill>
              </a:rPr>
              <a:t>ВЗАИМОДЕЙСТВИЕ С СЕМЬЯМИ ВОСПИТАННИКОВ</a:t>
            </a:r>
            <a:endParaRPr lang="ru-RU" sz="2800" b="1" dirty="0">
              <a:solidFill>
                <a:srgbClr val="008000"/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606610" y="1948440"/>
            <a:ext cx="3600000" cy="360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/>
              <a:t>ПСИХОЛОГО-ПЕДАГОГИЧЕСКАЯ ПОДДЕРЖКА СЕМЬИ</a:t>
            </a:r>
            <a:endParaRPr lang="ru-RU" sz="1900" b="1" dirty="0"/>
          </a:p>
        </p:txBody>
      </p:sp>
      <p:sp>
        <p:nvSpPr>
          <p:cNvPr id="5" name="Овал 4"/>
          <p:cNvSpPr/>
          <p:nvPr/>
        </p:nvSpPr>
        <p:spPr>
          <a:xfrm>
            <a:off x="4681672" y="1948440"/>
            <a:ext cx="3600000" cy="3600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ЕДИНСТВО ПОДХОДОВ К ВОСПИТАНИЮ И ОБУЧЕНИЮ</a:t>
            </a:r>
            <a:endParaRPr lang="ru-RU" b="1" dirty="0"/>
          </a:p>
        </p:txBody>
      </p:sp>
      <p:sp>
        <p:nvSpPr>
          <p:cNvPr id="6" name="Овал 5"/>
          <p:cNvSpPr/>
          <p:nvPr/>
        </p:nvSpPr>
        <p:spPr>
          <a:xfrm>
            <a:off x="7756734" y="2015382"/>
            <a:ext cx="3600000" cy="360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ПОВЫШЕНИЕ КОМПЕТЕНТНОСТИ РОДИТЕЛЕЙ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170775" y="515166"/>
            <a:ext cx="96616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8000"/>
                </a:solidFill>
              </a:rPr>
              <a:t>ЗАДАЧИ ВЗАИМОДЕЙСТВИЯ С РОДИТЕЛЯМИ</a:t>
            </a:r>
            <a:endParaRPr lang="ru-RU" sz="2800" b="1" dirty="0">
              <a:solidFill>
                <a:srgbClr val="008000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452643" y="1606609"/>
            <a:ext cx="7340838" cy="46147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ИНФОРМИРОВАНИЕ</a:t>
            </a:r>
            <a:endParaRPr lang="ru-RU" sz="2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52643" y="2313098"/>
            <a:ext cx="7340838" cy="4614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ПРОСВЕЩЕНИЕ</a:t>
            </a:r>
            <a:endParaRPr lang="ru-RU" sz="24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52643" y="3019587"/>
            <a:ext cx="7340838" cy="57819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ОТВЕТСТВЕННОГО И ОСОЗНАННОГО РОДИТЕЛЬСТВА</a:t>
            </a:r>
            <a:endParaRPr lang="ru-RU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52643" y="3726076"/>
            <a:ext cx="7340838" cy="46147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СОТРУДНИЧЕСТВО И ПАРТНЕРСТВО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52643" y="4432565"/>
            <a:ext cx="7340838" cy="461473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ВОВЛЕЧЕНИЕ В ОБРАЗОВАТЕЛЬНЫЙ ПРОЦЕСС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68215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 descr="blob:https://web.telegram.org/3c7f50e9-509b-4efd-aec5-113d6f1381e7"/>
          <p:cNvSpPr>
            <a:spLocks noChangeAspect="1" noChangeArrowheads="1"/>
          </p:cNvSpPr>
          <p:nvPr/>
        </p:nvSpPr>
        <p:spPr bwMode="auto">
          <a:xfrm>
            <a:off x="155575" y="-144463"/>
            <a:ext cx="280988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Roboto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76773" y="461725"/>
            <a:ext cx="66116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8000"/>
                </a:solidFill>
                <a:latin typeface="Arial" panose="020B0604020202020204" pitchFamily="34" charset="0"/>
              </a:rPr>
              <a:t>НАПРАВЛЕНИЯ ВЗАИМОДЕЙСТВИЯ</a:t>
            </a:r>
            <a:endParaRPr lang="ru-RU" sz="2800" b="1" dirty="0">
              <a:solidFill>
                <a:srgbClr val="008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1716" y="1239083"/>
            <a:ext cx="2520000" cy="2520000"/>
          </a:xfrm>
          <a:prstGeom prst="ellipse">
            <a:avLst/>
          </a:prstGeom>
          <a:solidFill>
            <a:srgbClr val="EB78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5" name="Овал 4"/>
          <p:cNvSpPr/>
          <p:nvPr/>
        </p:nvSpPr>
        <p:spPr>
          <a:xfrm>
            <a:off x="6295704" y="1248623"/>
            <a:ext cx="2520000" cy="252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  <p:sp>
        <p:nvSpPr>
          <p:cNvPr id="12" name="Овал 11"/>
          <p:cNvSpPr/>
          <p:nvPr/>
        </p:nvSpPr>
        <p:spPr>
          <a:xfrm>
            <a:off x="4395538" y="3734289"/>
            <a:ext cx="2520000" cy="2520000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4929704" y="1248623"/>
            <a:ext cx="1479642" cy="72545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7699926">
            <a:off x="6923888" y="4222588"/>
            <a:ext cx="1389367" cy="653263"/>
          </a:xfrm>
          <a:prstGeom prst="curvedDownArrow">
            <a:avLst>
              <a:gd name="adj1" fmla="val 25000"/>
              <a:gd name="adj2" fmla="val 50000"/>
              <a:gd name="adj3" fmla="val 309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13903828">
            <a:off x="2947022" y="4169339"/>
            <a:ext cx="1444703" cy="689818"/>
          </a:xfrm>
          <a:prstGeom prst="curvedDownArrow">
            <a:avLst>
              <a:gd name="adj1" fmla="val 25000"/>
              <a:gd name="adj2" fmla="val 50000"/>
              <a:gd name="adj3" fmla="val 239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11716" y="2220993"/>
            <a:ext cx="251895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ДИАГНОСТИКА</a:t>
            </a:r>
            <a:endParaRPr lang="ru-RU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223063" y="2220992"/>
            <a:ext cx="26652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ПРОСВЕЩЕНИЕ</a:t>
            </a:r>
            <a:endParaRPr lang="ru-RU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447752" y="4586417"/>
            <a:ext cx="241557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КОНСУЛЬТИ-РОВАНИЕ</a:t>
            </a:r>
            <a:endParaRPr lang="ru-RU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 bwMode="auto">
          <a:xfrm>
            <a:off x="2401369" y="2777384"/>
            <a:ext cx="8776531" cy="1213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4800" b="1" dirty="0" smtClean="0">
                <a:solidFill>
                  <a:srgbClr val="007033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СПАСИБО ЗА ВНИМАНИЕ!</a:t>
            </a:r>
            <a:endParaRPr lang="ru-RU" sz="4800" b="1" dirty="0">
              <a:solidFill>
                <a:srgbClr val="007033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339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326479" y="185513"/>
            <a:ext cx="94980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программа </a:t>
            </a:r>
          </a:p>
          <a:p>
            <a:pPr algn="ctr"/>
            <a:r>
              <a:rPr lang="ru-RU" altLang="ru-RU" sz="3200" b="1" dirty="0" smtClean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разработана в соответствии с</a:t>
            </a:r>
            <a:endParaRPr lang="ru-RU" altLang="ru-RU" sz="2400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1712" y="2118068"/>
            <a:ext cx="5253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Федеральной образовательной программой дошкольного образования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06354" y="2118068"/>
            <a:ext cx="456214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Федеральным государственным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образовательным стандартом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дошкольного образования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127" y="3401227"/>
            <a:ext cx="2554004" cy="255400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748" y="3401227"/>
            <a:ext cx="2552400" cy="255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1707" y="303579"/>
            <a:ext cx="4208585" cy="1325563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8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ЦЕЛЬ ПРОГРАММЫ</a:t>
            </a:r>
            <a:endParaRPr lang="ru-RU" sz="3200" b="1" dirty="0">
              <a:solidFill>
                <a:srgbClr val="008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Разностороннее </a:t>
            </a:r>
            <a:r>
              <a:rPr lang="ru-RU" dirty="0"/>
              <a:t>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традиций</a:t>
            </a:r>
          </a:p>
        </p:txBody>
      </p:sp>
    </p:spTree>
    <p:extLst>
      <p:ext uri="{BB962C8B-B14F-4D97-AF65-F5344CB8AC3E}">
        <p14:creationId xmlns:p14="http://schemas.microsoft.com/office/powerpoint/2010/main" val="4260182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Прямоугольник 3"/>
          <p:cNvSpPr>
            <a:spLocks noChangeArrowheads="1"/>
          </p:cNvSpPr>
          <p:nvPr/>
        </p:nvSpPr>
        <p:spPr bwMode="auto">
          <a:xfrm>
            <a:off x="1770307" y="328926"/>
            <a:ext cx="87185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altLang="ru-RU" sz="3600" b="1" dirty="0" smtClean="0">
                <a:solidFill>
                  <a:srgbClr val="008000"/>
                </a:solidFill>
              </a:rPr>
              <a:t>ЗАДАЧИ ПРОГРАММЫ</a:t>
            </a:r>
            <a:endParaRPr lang="ru-RU" altLang="ru-RU" sz="3600" b="1" dirty="0">
              <a:solidFill>
                <a:srgbClr val="008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8926" y="1352203"/>
            <a:ext cx="1148861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1300" dirty="0" smtClean="0"/>
              <a:t>обеспечение </a:t>
            </a:r>
            <a:r>
              <a:rPr lang="ru-RU" sz="1300" dirty="0"/>
              <a:t>единых для Российской Федерации содержания ДО и планируемых результатов освоения образовательной программы ДО;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охрана </a:t>
            </a:r>
            <a:r>
              <a:rPr lang="ru-RU" sz="1300" dirty="0"/>
              <a:t>и укрепление физического и психического здоровья детей, в том числе их эмоционального благополучия;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приобщение </a:t>
            </a:r>
            <a:r>
              <a:rPr lang="ru-RU" sz="1300" dirty="0"/>
              <a:t>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1 Пункт 5 Основ государственной политики по сохранению и укреплению традиционных российских духовно-нравственных </a:t>
            </a:r>
            <a:r>
              <a:rPr lang="ru-RU" sz="1300" dirty="0" smtClean="0"/>
              <a:t>ценностей, </a:t>
            </a:r>
            <a:r>
              <a:rPr lang="ru-RU" sz="1300" dirty="0"/>
              <a:t>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обеспечение </a:t>
            </a:r>
            <a:r>
              <a:rPr lang="ru-RU" sz="1300" dirty="0"/>
              <a:t>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создание </a:t>
            </a:r>
            <a:r>
              <a:rPr lang="ru-RU" sz="1300" dirty="0"/>
              <a:t>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объединение </a:t>
            </a:r>
            <a:r>
              <a:rPr lang="ru-RU" sz="1300" dirty="0"/>
              <a:t>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формирование </a:t>
            </a:r>
            <a:r>
              <a:rPr lang="ru-RU" sz="1300" dirty="0"/>
              <a:t>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формирование </a:t>
            </a:r>
            <a:r>
              <a:rPr lang="ru-RU" sz="1300" dirty="0"/>
              <a:t>социокультурной среды, соответствующей возрастным, индивидуальным, психологическим и физиологическим особенностям детей;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обеспечение </a:t>
            </a:r>
            <a:r>
              <a:rPr lang="ru-RU" sz="1300" dirty="0"/>
              <a:t>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обеспечение </a:t>
            </a:r>
            <a:r>
              <a:rPr lang="ru-RU" sz="1300" dirty="0"/>
              <a:t>преемственности целей, задач и содержания дошкольного общего и начального общего образования; </a:t>
            </a:r>
            <a:endParaRPr lang="ru-RU" sz="1300" dirty="0" smtClean="0"/>
          </a:p>
          <a:p>
            <a:pPr marL="342900" indent="-342900" algn="just">
              <a:buAutoNum type="arabicParenR"/>
            </a:pPr>
            <a:r>
              <a:rPr lang="ru-RU" sz="1300" dirty="0" smtClean="0"/>
              <a:t>достижение </a:t>
            </a:r>
            <a:r>
              <a:rPr lang="ru-RU" sz="1300" dirty="0"/>
              <a:t>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3"/>
          <p:cNvSpPr>
            <a:spLocks noChangeArrowheads="1"/>
          </p:cNvSpPr>
          <p:nvPr/>
        </p:nvSpPr>
        <p:spPr bwMode="auto">
          <a:xfrm>
            <a:off x="495655" y="297624"/>
            <a:ext cx="1059678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000"/>
                </a:solidFill>
              </a:rPr>
              <a:t>Программа реализуется в группах общеразвивающей направленности </a:t>
            </a:r>
            <a:r>
              <a:rPr lang="ru-RU" sz="2400" b="1" dirty="0" smtClean="0">
                <a:solidFill>
                  <a:srgbClr val="008000"/>
                </a:solidFill>
              </a:rPr>
              <a:t>в течение </a:t>
            </a:r>
            <a:r>
              <a:rPr lang="ru-RU" sz="2400" b="1" dirty="0">
                <a:solidFill>
                  <a:srgbClr val="008000"/>
                </a:solidFill>
              </a:rPr>
              <a:t>всего периода пребывания детей в детском саду</a:t>
            </a:r>
            <a:endParaRPr lang="ru-RU" altLang="ru-RU" sz="2400" b="1" dirty="0">
              <a:solidFill>
                <a:srgbClr val="008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09968" y="5073396"/>
            <a:ext cx="792162" cy="7921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409967" y="5909981"/>
            <a:ext cx="792163" cy="792163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409968" y="4226786"/>
            <a:ext cx="792162" cy="7921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409968" y="3390244"/>
            <a:ext cx="792162" cy="7921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1409968" y="2543634"/>
            <a:ext cx="792162" cy="7921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409968" y="1697024"/>
            <a:ext cx="792162" cy="7921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55192" y="1864038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Вторая группа детей раннего возраста (1-2 года)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555192" y="2705614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Первая младшая группа (2-3 года)</a:t>
            </a:r>
            <a:endParaRPr lang="ru-RU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555192" y="3601659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Вторая младшая группа (3-4 года)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555192" y="4497704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Средняя группа (4-5 лет)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555192" y="5393749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Старшая группа (5-6 лет)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2572282" y="6121396"/>
            <a:ext cx="6272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Подготовительная к школе группа (6-7 лет)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61761" y="354563"/>
            <a:ext cx="871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altLang="ru-RU" sz="2800" b="1" dirty="0" smtClean="0">
                <a:solidFill>
                  <a:srgbClr val="008000"/>
                </a:solidFill>
              </a:rPr>
              <a:t>СТРУКТУРА ОБРАЗОВАТЕЛЬНОЙ ПРОГРАММЫ</a:t>
            </a:r>
            <a:endParaRPr lang="ru-RU" altLang="ru-RU" sz="2800" b="1" dirty="0">
              <a:solidFill>
                <a:srgbClr val="008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09016" y="1486968"/>
            <a:ext cx="7494663" cy="111727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265113"/>
            <a:r>
              <a:rPr lang="en-US" sz="3200" b="1" dirty="0" smtClean="0"/>
              <a:t>I</a:t>
            </a:r>
            <a:r>
              <a:rPr lang="ru-RU" sz="3200" b="1" dirty="0" smtClean="0"/>
              <a:t>. ЦЕЛЕВОЙ РАЗДЕЛ</a:t>
            </a:r>
            <a:endParaRPr lang="ru-RU" sz="32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87651" y="3032333"/>
            <a:ext cx="7516028" cy="1117273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265113"/>
            <a:r>
              <a:rPr lang="en-US" sz="3200" b="1" dirty="0" smtClean="0"/>
              <a:t>II.</a:t>
            </a:r>
            <a:r>
              <a:rPr lang="ru-RU" sz="3200" b="1" dirty="0" smtClean="0"/>
              <a:t> СОДЕРЖАТЕЛЬНЫЙ РАЗДЕЛ</a:t>
            </a:r>
            <a:endParaRPr lang="ru-RU" sz="3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87650" y="4577698"/>
            <a:ext cx="7516029" cy="1117273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65113"/>
            <a:r>
              <a:rPr lang="en-US" sz="3200" b="1" dirty="0" smtClean="0"/>
              <a:t>III</a:t>
            </a:r>
            <a:r>
              <a:rPr lang="ru-RU" sz="3200" b="1" dirty="0" smtClean="0"/>
              <a:t>. ОРГАНИЗАЦИОННЫЙ РАЗДЕЛ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51504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61761" y="534025"/>
            <a:ext cx="871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altLang="ru-RU" sz="2800" b="1" dirty="0" smtClean="0">
                <a:solidFill>
                  <a:srgbClr val="008000"/>
                </a:solidFill>
              </a:rPr>
              <a:t>ЦЕЛЕВОЙ РАЗДЕЛ ПРОГРАММЫ</a:t>
            </a:r>
            <a:endParaRPr lang="ru-RU" altLang="ru-RU" sz="2800" b="1" dirty="0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337" y="1582917"/>
            <a:ext cx="99442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Пояснительная записка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Цели и задачи программы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Принципы и подходы к формированию программы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Характеристики особенностей развития детей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Планируемые результаты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Педагогическая диагностика</a:t>
            </a:r>
            <a:endParaRPr lang="ru-RU" sz="28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6241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61761" y="534025"/>
            <a:ext cx="871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altLang="ru-RU" sz="2800" b="1" dirty="0" smtClean="0">
                <a:solidFill>
                  <a:srgbClr val="008000"/>
                </a:solidFill>
              </a:rPr>
              <a:t>СОДЕРЖАТЕЛЬНЫЙ РАЗДЕЛ ПРОГРАММЫ</a:t>
            </a:r>
            <a:endParaRPr lang="ru-RU" altLang="ru-RU" sz="2800" b="1" dirty="0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48936" y="1057245"/>
            <a:ext cx="9944200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Задачи и содержание образования по образовательным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областям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Вариативные формы, способы, методы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средства реализации Программы</a:t>
            </a:r>
            <a:endParaRPr lang="ru-RU" sz="2800" dirty="0" smtClean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образовательной деятельности разных видов и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культурных практик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Способы и направления поддержки детской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инициативы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Особенности взаимодействия педагогического коллектива с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семьями обучающихся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Направления и задачи коррекционно-развивающей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работы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Рабочая программа воспитания</a:t>
            </a:r>
            <a:endParaRPr lang="ru-RU" sz="28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61446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761761" y="534025"/>
            <a:ext cx="87185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t-RU" altLang="ru-RU" sz="2800" b="1" dirty="0" smtClean="0">
                <a:solidFill>
                  <a:srgbClr val="008000"/>
                </a:solidFill>
              </a:rPr>
              <a:t>ОРГАНИЗАЦИОННЫЙ РАЗДЕЛ ПРОГРАММЫ</a:t>
            </a:r>
            <a:endParaRPr lang="ru-RU" altLang="ru-RU" sz="2800" b="1" dirty="0">
              <a:solidFill>
                <a:srgbClr val="008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336" y="1582917"/>
            <a:ext cx="10294577" cy="39703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Психолого-педагогические и кадровые условия реализации Программы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Организация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развивающей предметно-пространственной </a:t>
            </a: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среды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Материально-техническое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обеспечение Программы;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Обеспеченность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методическими материалами и средствами обучения и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воспитания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Режим </a:t>
            </a:r>
            <a:r>
              <a:rPr lang="ru-RU" sz="28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 распорядок дня </a:t>
            </a:r>
            <a:endParaRPr lang="ru-RU" sz="28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2800" b="0" cap="none" spc="0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Календарный план воспитательной работы</a:t>
            </a:r>
            <a:endParaRPr lang="ru-RU" sz="2800" b="0" cap="none" spc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67736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Calibri Light"/>
        <a:ea typeface=""/>
        <a:cs typeface=""/>
      </a:majorFont>
      <a:minorFont>
        <a:latin typeface="Roboto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3627</TotalTime>
  <Words>702</Words>
  <Application>Microsoft Office PowerPoint</Application>
  <PresentationFormat>Широкоэкранный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Roboto</vt:lpstr>
      <vt:lpstr>Wingdings</vt:lpstr>
      <vt:lpstr>Тема Office</vt:lpstr>
      <vt:lpstr>КРАТКАЯ ПРЕЗЕНТАЦИЯ  ОБРАЗОВАТЕЛЬНОЙ ПРОГРАММЫ  ДОШКОЛЬНОГО ОБРАЗОВАНИЯ</vt:lpstr>
      <vt:lpstr>Презентация PowerPoint</vt:lpstr>
      <vt:lpstr>ЦЕЛЬ ПРОГРАММЫ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Республикасы Актаныш муниципаль районы  бюджет мәктәпкәчә белем бирү учреждениесе  "Актаныш катнаш төрдәге 6 нчы балалар бакчасы"</dc:title>
  <dc:creator>Каенкай</dc:creator>
  <cp:lastModifiedBy>Каенкай</cp:lastModifiedBy>
  <cp:revision>161</cp:revision>
  <dcterms:created xsi:type="dcterms:W3CDTF">2022-03-25T08:18:06Z</dcterms:created>
  <dcterms:modified xsi:type="dcterms:W3CDTF">2023-11-15T10:55:18Z</dcterms:modified>
</cp:coreProperties>
</file>